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83" r:id="rId3"/>
    <p:sldId id="30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302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1" r:id="rId22"/>
    <p:sldId id="284" r:id="rId23"/>
    <p:sldId id="281" r:id="rId2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1B64"/>
    <a:srgbClr val="82D5FE"/>
    <a:srgbClr val="FEFFFF"/>
    <a:srgbClr val="F8F9FA"/>
    <a:srgbClr val="FFFEFF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E89E1D-69DD-D744-90BB-1E9C5F77E152}" v="3" dt="2020-02-16T10:34:37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22"/>
    <p:restoredTop sz="73077" autoAdjust="0"/>
  </p:normalViewPr>
  <p:slideViewPr>
    <p:cSldViewPr snapToGrid="0">
      <p:cViewPr varScale="1">
        <p:scale>
          <a:sx n="63" d="100"/>
          <a:sy n="63" d="100"/>
        </p:scale>
        <p:origin x="88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27/02/2020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1195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Paquete </a:t>
            </a:r>
            <a:r>
              <a:rPr lang="es-ES" dirty="0" err="1"/>
              <a:t>Microsoft.AspNetCore.SignalR.Redis</a:t>
            </a:r>
            <a:endParaRPr lang="es-ES" dirty="0"/>
          </a:p>
          <a:p>
            <a:endParaRPr lang="es-ES" dirty="0"/>
          </a:p>
          <a:p>
            <a:r>
              <a:rPr lang="es-ES" dirty="0"/>
              <a:t>Startup, cambiar </a:t>
            </a:r>
            <a:r>
              <a:rPr lang="es-E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services.AddSignalR</a:t>
            </a:r>
            <a:r>
              <a:rPr lang="es-E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(); por </a:t>
            </a:r>
            <a:r>
              <a:rPr lang="es-E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services.AddSignalR</a:t>
            </a:r>
            <a:r>
              <a:rPr lang="es-E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().</a:t>
            </a:r>
            <a:r>
              <a:rPr lang="es-E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AddRedis</a:t>
            </a:r>
            <a:r>
              <a:rPr lang="es-E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({</a:t>
            </a:r>
            <a:r>
              <a:rPr lang="es-E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ConnectionString</a:t>
            </a:r>
            <a:r>
              <a:rPr lang="es-E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});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38403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Diferentes destinatarios del mensaje (Broadcast del mensaje)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Clients.Caller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Clients.Others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Clients.All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 err="1"/>
              <a:t>Clients.Group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….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76490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Ambos son servicios altamente escalables.</a:t>
            </a:r>
          </a:p>
          <a:p>
            <a:r>
              <a:rPr lang="es-ES" dirty="0"/>
              <a:t>Porque invertir tiempo en administrar infraestructura en lugar de dedicarlo a crear las aplicaciones.</a:t>
            </a:r>
          </a:p>
          <a:p>
            <a:endParaRPr lang="es-ES" dirty="0"/>
          </a:p>
          <a:p>
            <a:r>
              <a:rPr lang="es-ES" dirty="0"/>
              <a:t>Las Azure </a:t>
            </a:r>
            <a:r>
              <a:rPr lang="es-ES" dirty="0" err="1"/>
              <a:t>Functions</a:t>
            </a:r>
            <a:r>
              <a:rPr lang="es-ES" dirty="0"/>
              <a:t> son funciones para ejecutar trocitos de código pequeños (en </a:t>
            </a:r>
            <a:r>
              <a:rPr lang="es-ES" dirty="0" err="1"/>
              <a:t>consumption</a:t>
            </a:r>
            <a:r>
              <a:rPr lang="es-ES" dirty="0"/>
              <a:t> no pueden superar los 10min)</a:t>
            </a:r>
          </a:p>
          <a:p>
            <a:endParaRPr lang="es-ES" dirty="0"/>
          </a:p>
          <a:p>
            <a:r>
              <a:rPr lang="es-ES" dirty="0"/>
              <a:t>Tienen un </a:t>
            </a:r>
            <a:r>
              <a:rPr lang="es-ES" dirty="0" err="1"/>
              <a:t>bindind</a:t>
            </a:r>
            <a:r>
              <a:rPr lang="es-ES" dirty="0"/>
              <a:t> de entrada y pueden o no tener un </a:t>
            </a:r>
            <a:r>
              <a:rPr lang="es-ES" dirty="0" err="1"/>
              <a:t>binding</a:t>
            </a:r>
            <a:r>
              <a:rPr lang="es-ES" dirty="0"/>
              <a:t> de salida.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7995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Podemos usar cualquiera de estos eventos para enviar notificaciones o información a miles de clientes cada vez que se produce cualquiera de estos eventos.</a:t>
            </a:r>
          </a:p>
          <a:p>
            <a:endParaRPr lang="es-ES" dirty="0"/>
          </a:p>
          <a:p>
            <a:r>
              <a:rPr lang="es-ES" dirty="0"/>
              <a:t>Pondremos un output </a:t>
            </a:r>
            <a:r>
              <a:rPr lang="es-ES" dirty="0" err="1"/>
              <a:t>binding</a:t>
            </a:r>
            <a:r>
              <a:rPr lang="es-ES" dirty="0"/>
              <a:t> a la </a:t>
            </a:r>
            <a:r>
              <a:rPr lang="es-ES" dirty="0" err="1"/>
              <a:t>Function</a:t>
            </a:r>
            <a:r>
              <a:rPr lang="es-ES" dirty="0"/>
              <a:t> de tal forma que cada vez que se dispare, envíe un mensaje a todos los clientes conectados.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47299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A la hora de configura nuestro servicio de </a:t>
            </a:r>
            <a:r>
              <a:rPr lang="es-ES" dirty="0" err="1"/>
              <a:t>SignalR</a:t>
            </a:r>
            <a:r>
              <a:rPr lang="es-ES" dirty="0"/>
              <a:t> en Azure es muy importante remarcar que hay que ponerlo en modo </a:t>
            </a:r>
            <a:r>
              <a:rPr lang="es-ES" dirty="0" err="1"/>
              <a:t>Serverless</a:t>
            </a:r>
            <a:r>
              <a:rPr lang="es-ES" dirty="0"/>
              <a:t> para poder trabajar con Azure </a:t>
            </a:r>
            <a:r>
              <a:rPr lang="es-ES" dirty="0" err="1"/>
              <a:t>Functions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93494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Inconveniente: Genera una gran carga de trabajo al servido (error 503 Servicio no disponible)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28137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Inconveniente: Seguimos usando peticiones HTTP para un proceso que NO está pensado para hacerlo así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24069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Es parte de la especificación de HTML5 y no está soportado en todos los navegadores (por ejemplo, IE y Edge)</a:t>
            </a:r>
          </a:p>
          <a:p>
            <a:endParaRPr lang="es-ES" dirty="0"/>
          </a:p>
          <a:p>
            <a:r>
              <a:rPr lang="es-ES" dirty="0"/>
              <a:t>Inconveniente: No está soportado en todos los navegadores, unidireccional, solo mensajes de texto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09597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Es la técnica más efectiva.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Es una técnica que proporcional un canal bidireccional sobre un único socket TCP.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Permite envío de tipos de datos binarios, por lo que podemos hacer </a:t>
            </a:r>
            <a:r>
              <a:rPr lang="es-ES" dirty="0" err="1"/>
              <a:t>streaming</a:t>
            </a:r>
            <a:r>
              <a:rPr lang="es-ES" dirty="0"/>
              <a:t> de datos y enviar video y audio en tiempo real (por ejemplo, para video conferencia)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95697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Ofrece una capa de abstracción sobre estas técnicas.</a:t>
            </a:r>
          </a:p>
          <a:p>
            <a:endParaRPr lang="es-ES" dirty="0"/>
          </a:p>
          <a:p>
            <a:r>
              <a:rPr lang="es-ES" dirty="0"/>
              <a:t>Estas técnicas que hemos descrito antes, que son técnicas a bajo nivel, se conocen en </a:t>
            </a:r>
            <a:r>
              <a:rPr lang="es-ES" dirty="0" err="1"/>
              <a:t>SignalR</a:t>
            </a:r>
            <a:r>
              <a:rPr lang="es-ES" dirty="0"/>
              <a:t> como transportes.</a:t>
            </a:r>
          </a:p>
          <a:p>
            <a:endParaRPr lang="es-ES" u="sng" dirty="0"/>
          </a:p>
          <a:p>
            <a:r>
              <a:rPr lang="es-ES" dirty="0"/>
              <a:t>Otras características: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Control automático de las conexiones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Multiplataforma, rápido y ligero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“</a:t>
            </a:r>
            <a:r>
              <a:rPr lang="es-ES" dirty="0" err="1"/>
              <a:t>Broadcasting</a:t>
            </a:r>
            <a:r>
              <a:rPr lang="es-ES" dirty="0"/>
              <a:t>” de mensaje a todos o a un grupo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Envío específico de mensaje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Es open </a:t>
            </a:r>
            <a:r>
              <a:rPr lang="es-ES" dirty="0" err="1"/>
              <a:t>source</a:t>
            </a:r>
            <a:endParaRPr lang="es-E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Es muy escalable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10207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SignalR</a:t>
            </a:r>
            <a:r>
              <a:rPr lang="es-ES" dirty="0"/>
              <a:t> negocia automáticamente el transporte que se usará, por defecto usará </a:t>
            </a:r>
            <a:r>
              <a:rPr lang="es-ES" dirty="0" err="1"/>
              <a:t>WebSockets</a:t>
            </a:r>
            <a:r>
              <a:rPr lang="es-ES" dirty="0"/>
              <a:t>.</a:t>
            </a:r>
          </a:p>
          <a:p>
            <a:r>
              <a:rPr lang="es-ES" dirty="0"/>
              <a:t>El mecanismo de respaldo de manera automática intentará usar los siguientes modos de transporte, siempre de izquierda a derecha…de más eficiente a menos eficiente.</a:t>
            </a:r>
          </a:p>
          <a:p>
            <a:r>
              <a:rPr lang="es-ES" dirty="0"/>
              <a:t>Esto es un proceso totalmente transparente para nosotros.</a:t>
            </a:r>
          </a:p>
          <a:p>
            <a:r>
              <a:rPr lang="es-ES" dirty="0"/>
              <a:t>Nos podemos centrar en aprender a implementar </a:t>
            </a:r>
            <a:r>
              <a:rPr lang="es-ES" dirty="0" err="1"/>
              <a:t>SignalR</a:t>
            </a:r>
            <a:r>
              <a:rPr lang="es-ES" dirty="0"/>
              <a:t> y no es necesario que sepamos como implementar el resto.</a:t>
            </a:r>
          </a:p>
          <a:p>
            <a:endParaRPr lang="es-ES" dirty="0"/>
          </a:p>
          <a:p>
            <a:r>
              <a:rPr lang="es-ES" dirty="0"/>
              <a:t>Mensaje de texto basado en </a:t>
            </a:r>
            <a:r>
              <a:rPr lang="es-ES" dirty="0" err="1"/>
              <a:t>Json</a:t>
            </a:r>
            <a:r>
              <a:rPr lang="es-ES" dirty="0"/>
              <a:t> y/o binario basado en </a:t>
            </a:r>
            <a:r>
              <a:rPr lang="es-ES" dirty="0" err="1"/>
              <a:t>MessagePack</a:t>
            </a:r>
            <a:endParaRPr lang="es-ES" dirty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52657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Puntos: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Instalar paquete </a:t>
            </a:r>
            <a:r>
              <a:rPr lang="es-ES" dirty="0" err="1"/>
              <a:t>npm</a:t>
            </a:r>
            <a:r>
              <a:rPr lang="es-ES" dirty="0"/>
              <a:t> de </a:t>
            </a:r>
            <a:r>
              <a:rPr lang="es-ES" dirty="0" err="1"/>
              <a:t>SignalR</a:t>
            </a:r>
            <a:r>
              <a:rPr lang="es-ES" dirty="0"/>
              <a:t> (</a:t>
            </a:r>
            <a:r>
              <a:rPr lang="es-ES" dirty="0" err="1"/>
              <a:t>npm</a:t>
            </a:r>
            <a:r>
              <a:rPr lang="es-ES" dirty="0"/>
              <a:t> </a:t>
            </a:r>
            <a:r>
              <a:rPr lang="es-ES" dirty="0" err="1"/>
              <a:t>init</a:t>
            </a:r>
            <a:r>
              <a:rPr lang="es-ES" dirty="0"/>
              <a:t> // </a:t>
            </a:r>
            <a:r>
              <a:rPr lang="es-ES" dirty="0" err="1"/>
              <a:t>npm</a:t>
            </a:r>
            <a:r>
              <a:rPr lang="es-ES" dirty="0"/>
              <a:t> </a:t>
            </a:r>
            <a:r>
              <a:rPr lang="es-ES" dirty="0" err="1"/>
              <a:t>install</a:t>
            </a:r>
            <a:r>
              <a:rPr lang="es-ES" dirty="0"/>
              <a:t> @</a:t>
            </a:r>
            <a:r>
              <a:rPr lang="es-ES" dirty="0" err="1"/>
              <a:t>aspnet</a:t>
            </a:r>
            <a:r>
              <a:rPr lang="es-ES" dirty="0"/>
              <a:t>/</a:t>
            </a:r>
            <a:r>
              <a:rPr lang="es-ES" dirty="0" err="1"/>
              <a:t>signalr</a:t>
            </a:r>
            <a:r>
              <a:rPr lang="es-ES" dirty="0"/>
              <a:t>) y copiar signalr.js (que estará la carpeta </a:t>
            </a:r>
            <a:r>
              <a:rPr lang="es-ES" dirty="0" err="1"/>
              <a:t>node_modules</a:t>
            </a:r>
            <a:r>
              <a:rPr lang="es-ES" dirty="0"/>
              <a:t>\@</a:t>
            </a:r>
            <a:r>
              <a:rPr lang="es-ES" dirty="0" err="1"/>
              <a:t>aspnet</a:t>
            </a:r>
            <a:r>
              <a:rPr lang="es-ES" dirty="0"/>
              <a:t>\</a:t>
            </a:r>
            <a:r>
              <a:rPr lang="es-ES" dirty="0" err="1"/>
              <a:t>signalr</a:t>
            </a:r>
            <a:r>
              <a:rPr lang="es-ES" dirty="0"/>
              <a:t>\</a:t>
            </a:r>
            <a:r>
              <a:rPr lang="es-ES" dirty="0" err="1"/>
              <a:t>dist</a:t>
            </a:r>
            <a:r>
              <a:rPr lang="es-ES" dirty="0"/>
              <a:t>\browser) a nuestra carpeta </a:t>
            </a:r>
            <a:r>
              <a:rPr lang="es-ES" dirty="0" err="1"/>
              <a:t>wwwroot</a:t>
            </a:r>
            <a:r>
              <a:rPr lang="es-ES" dirty="0"/>
              <a:t>/</a:t>
            </a:r>
            <a:r>
              <a:rPr lang="es-ES" dirty="0" err="1"/>
              <a:t>js</a:t>
            </a:r>
            <a:endParaRPr lang="es-E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Configurar nuestro fichero </a:t>
            </a:r>
            <a:r>
              <a:rPr lang="es-ES" dirty="0" err="1"/>
              <a:t>js</a:t>
            </a:r>
            <a:r>
              <a:rPr lang="es-ES" dirty="0"/>
              <a:t>, en este ejemplo es una vista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Configurar la conexión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Subscribirse a los eventos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Establecer la conexión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 err="1"/>
              <a:t>Envio</a:t>
            </a:r>
            <a:r>
              <a:rPr lang="es-ES" dirty="0"/>
              <a:t> de mensajes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Crear clase </a:t>
            </a:r>
            <a:r>
              <a:rPr lang="es-ES" dirty="0" err="1"/>
              <a:t>hub</a:t>
            </a:r>
            <a:endParaRPr lang="es-E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Modificar </a:t>
            </a:r>
            <a:r>
              <a:rPr lang="es-ES" dirty="0" err="1"/>
              <a:t>startup.cs</a:t>
            </a:r>
            <a:endParaRPr lang="es-ES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Añadir servicio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Configurarlo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Hub es la clase que se encarga de coordinar la comunicación bidireccional entre el servidor y el cliente. 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262107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Azure </a:t>
            </a:r>
            <a:r>
              <a:rPr lang="es-ES" dirty="0" err="1"/>
              <a:t>Signal</a:t>
            </a:r>
            <a:r>
              <a:rPr lang="es-ES" dirty="0"/>
              <a:t> R es el servicio que tiene Microsoft en Azure totalmente manejado para crear experiencias en tiempo real y sin sufrir degradaciones del servicio y pagando únicamente por el uso que hacemos.</a:t>
            </a:r>
          </a:p>
          <a:p>
            <a:endParaRPr lang="es-ES" dirty="0"/>
          </a:p>
          <a:p>
            <a:r>
              <a:rPr lang="es-ES" dirty="0"/>
              <a:t>Pues básicamente lo que nos va a aportar usar Azure </a:t>
            </a:r>
            <a:r>
              <a:rPr lang="es-ES" dirty="0" err="1"/>
              <a:t>SignalR</a:t>
            </a:r>
            <a:r>
              <a:rPr lang="es-ES" dirty="0"/>
              <a:t> es que nos vamos a despreocupar totalmente de la infraestructura que necesitamos para nuestra aplicación.</a:t>
            </a:r>
          </a:p>
          <a:p>
            <a:endParaRPr lang="es-ES" dirty="0"/>
          </a:p>
          <a:p>
            <a:r>
              <a:rPr lang="es-ES" dirty="0"/>
              <a:t>Pasar de usar </a:t>
            </a:r>
            <a:r>
              <a:rPr lang="es-ES" dirty="0" err="1"/>
              <a:t>SignalR</a:t>
            </a:r>
            <a:r>
              <a:rPr lang="es-ES" dirty="0"/>
              <a:t> de una forma </a:t>
            </a:r>
            <a:r>
              <a:rPr lang="es-ES" dirty="0" err="1"/>
              <a:t>autohospedada</a:t>
            </a:r>
            <a:r>
              <a:rPr lang="es-ES" dirty="0"/>
              <a:t> a usar Azure </a:t>
            </a:r>
            <a:r>
              <a:rPr lang="es-ES" dirty="0" err="1"/>
              <a:t>SignalR</a:t>
            </a:r>
            <a:r>
              <a:rPr lang="es-ES" dirty="0"/>
              <a:t> como un servicio administrado.</a:t>
            </a:r>
          </a:p>
          <a:p>
            <a:endParaRPr lang="es-ES" dirty="0"/>
          </a:p>
          <a:p>
            <a:r>
              <a:rPr lang="es-ES" dirty="0" err="1"/>
              <a:t>Sticky</a:t>
            </a:r>
            <a:r>
              <a:rPr lang="es-ES" dirty="0"/>
              <a:t> </a:t>
            </a:r>
            <a:r>
              <a:rPr lang="es-ES" dirty="0" err="1"/>
              <a:t>sessions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 cookie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ARRAffinity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(Azure) para controlar el balanceo de carga y asegurar que todas las peticiones del usuario sean dirigidas al mismo servidor en cualquier sesión de navegación</a:t>
            </a:r>
          </a:p>
          <a:p>
            <a:endParaRPr lang="es-E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skipNegotiation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Establezca este valor en true para omitir el paso de negociación. </a:t>
            </a:r>
            <a:r>
              <a:rPr lang="es-E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Solo se admite cuando el transporte de </a:t>
            </a:r>
            <a:r>
              <a:rPr lang="es-E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WebSockets</a:t>
            </a:r>
            <a:r>
              <a:rPr lang="es-E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 el único transporte habilitado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Esta configuración no se puede habilitar cuando se usa el servicio Azure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SignalR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s-ES" dirty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70104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27/02/2020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27/02/2020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B72CA792-D146-9342-95DE-27009461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7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11" name="Imagen 10" descr="Logo netcoreconf 2002">
            <a:extLst>
              <a:ext uri="{FF2B5EF4-FFF2-40B4-BE49-F238E27FC236}">
                <a16:creationId xmlns:a16="http://schemas.microsoft.com/office/drawing/2014/main" id="{2F663C3A-A960-E84F-81B3-BE5BCB578E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3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27/02/2020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27/02/2020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46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27/02/2020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ADB4CA7-93C0-5F44-8926-1301295FC8CE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  <p:pic>
        <p:nvPicPr>
          <p:cNvPr id="11" name="Imagen 10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61218873-AEF3-9748-A6F0-A3B1CE1F54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5569"/>
            <a:ext cx="12192000" cy="4748352"/>
          </a:xfrm>
          <a:prstGeom prst="rect">
            <a:avLst/>
          </a:prstGeom>
        </p:spPr>
      </p:pic>
      <p:pic>
        <p:nvPicPr>
          <p:cNvPr id="3" name="Imagen 2" descr="Logo netcoreconf 2002">
            <a:extLst>
              <a:ext uri="{FF2B5EF4-FFF2-40B4-BE49-F238E27FC236}">
                <a16:creationId xmlns:a16="http://schemas.microsoft.com/office/drawing/2014/main" id="{0164656C-8E29-3140-B717-049857FE8D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27/02/2020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0" r:id="rId3"/>
    <p:sldLayoutId id="2147483666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2020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85833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2" y="6089650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18/01/2020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093829"/>
            <a:ext cx="3955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Aplicaciones en tiempo real con </a:t>
            </a:r>
            <a:r>
              <a:rPr lang="es-ES" sz="2400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SignalR</a:t>
            </a: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Core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3D0B16-54D2-4B04-B9E5-587A4B429FB0}"/>
              </a:ext>
            </a:extLst>
          </p:cNvPr>
          <p:cNvSpPr txBox="1"/>
          <p:nvPr/>
        </p:nvSpPr>
        <p:spPr>
          <a:xfrm>
            <a:off x="2407640" y="5225891"/>
            <a:ext cx="39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Jose Ramos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707A79-631D-4BCB-9292-933CCC3620A0}"/>
              </a:ext>
            </a:extLst>
          </p:cNvPr>
          <p:cNvSpPr txBox="1"/>
          <p:nvPr/>
        </p:nvSpPr>
        <p:spPr>
          <a:xfrm>
            <a:off x="2407638" y="5564445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Software 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developer</a:t>
            </a: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en Plain Concepts</a:t>
            </a: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7F6AFB6-20C3-4BCF-B654-8D2757EE233F}"/>
              </a:ext>
            </a:extLst>
          </p:cNvPr>
          <p:cNvSpPr txBox="1"/>
          <p:nvPr/>
        </p:nvSpPr>
        <p:spPr>
          <a:xfrm>
            <a:off x="2407638" y="5863707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@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jrsrubio</a:t>
            </a: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7E104-4D22-41B6-B631-DEFCB2D47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¿Cómo funciona </a:t>
            </a:r>
            <a:r>
              <a:rPr lang="es-ES" dirty="0" err="1"/>
              <a:t>Signal</a:t>
            </a:r>
            <a:r>
              <a:rPr lang="es-ES" dirty="0"/>
              <a:t> R?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63CFD23-29CC-4D18-9DFD-2830A2B54DE3}"/>
              </a:ext>
            </a:extLst>
          </p:cNvPr>
          <p:cNvSpPr txBox="1">
            <a:spLocks/>
          </p:cNvSpPr>
          <p:nvPr/>
        </p:nvSpPr>
        <p:spPr>
          <a:xfrm>
            <a:off x="890538" y="3432626"/>
            <a:ext cx="3213847" cy="1232647"/>
          </a:xfrm>
          <a:prstGeom prst="rect">
            <a:avLst/>
          </a:prstGeom>
          <a:noFill/>
          <a:ln w="63500">
            <a:solidFill>
              <a:srgbClr val="561B64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es-ES" dirty="0" err="1">
                <a:solidFill>
                  <a:srgbClr val="561B64"/>
                </a:solidFill>
              </a:rPr>
              <a:t>WebSockets</a:t>
            </a:r>
            <a:endParaRPr lang="es-ES" dirty="0">
              <a:solidFill>
                <a:srgbClr val="561B64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5ABBCD1-22D8-422E-BF5A-70F175F4761A}"/>
              </a:ext>
            </a:extLst>
          </p:cNvPr>
          <p:cNvSpPr txBox="1">
            <a:spLocks/>
          </p:cNvSpPr>
          <p:nvPr/>
        </p:nvSpPr>
        <p:spPr>
          <a:xfrm>
            <a:off x="4471938" y="3432625"/>
            <a:ext cx="3213847" cy="1232647"/>
          </a:xfrm>
          <a:prstGeom prst="rect">
            <a:avLst/>
          </a:prstGeom>
          <a:noFill/>
          <a:ln w="63500">
            <a:solidFill>
              <a:srgbClr val="561B64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es-ES" dirty="0"/>
              <a:t>Server </a:t>
            </a:r>
            <a:r>
              <a:rPr lang="es-ES" dirty="0" err="1"/>
              <a:t>Sent</a:t>
            </a:r>
            <a:r>
              <a:rPr lang="es-ES" dirty="0"/>
              <a:t> </a:t>
            </a:r>
            <a:r>
              <a:rPr lang="es-ES" dirty="0" err="1">
                <a:solidFill>
                  <a:srgbClr val="561B64"/>
                </a:solidFill>
              </a:rPr>
              <a:t>Events</a:t>
            </a:r>
            <a:endParaRPr lang="es-ES" dirty="0">
              <a:solidFill>
                <a:srgbClr val="561B64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0A2CDA7-FE5B-4C59-84A9-1B2B5CD04DCF}"/>
              </a:ext>
            </a:extLst>
          </p:cNvPr>
          <p:cNvSpPr txBox="1">
            <a:spLocks/>
          </p:cNvSpPr>
          <p:nvPr/>
        </p:nvSpPr>
        <p:spPr>
          <a:xfrm>
            <a:off x="8053338" y="3432624"/>
            <a:ext cx="3213847" cy="1232647"/>
          </a:xfrm>
          <a:prstGeom prst="rect">
            <a:avLst/>
          </a:prstGeom>
          <a:noFill/>
          <a:ln w="63500">
            <a:solidFill>
              <a:srgbClr val="561B64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es-ES" dirty="0">
                <a:solidFill>
                  <a:srgbClr val="561B64"/>
                </a:solidFill>
              </a:rPr>
              <a:t>Long </a:t>
            </a:r>
            <a:r>
              <a:rPr lang="es-ES" dirty="0" err="1">
                <a:solidFill>
                  <a:srgbClr val="561B64"/>
                </a:solidFill>
              </a:rPr>
              <a:t>Polling</a:t>
            </a:r>
            <a:endParaRPr lang="es-ES" dirty="0">
              <a:solidFill>
                <a:srgbClr val="561B64"/>
              </a:solidFill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CC5808B0-3582-4104-890C-D5F2BAAB705A}"/>
              </a:ext>
            </a:extLst>
          </p:cNvPr>
          <p:cNvSpPr/>
          <p:nvPr/>
        </p:nvSpPr>
        <p:spPr>
          <a:xfrm>
            <a:off x="890538" y="1984182"/>
            <a:ext cx="10376647" cy="967740"/>
          </a:xfrm>
          <a:prstGeom prst="rightArrow">
            <a:avLst/>
          </a:prstGeom>
          <a:solidFill>
            <a:srgbClr val="561B64"/>
          </a:solidFill>
          <a:ln>
            <a:solidFill>
              <a:srgbClr val="561B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>
                <a:solidFill>
                  <a:schemeClr val="bg1"/>
                </a:solidFill>
              </a:rPr>
              <a:t>Mecanismo de respaldo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67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DD478D-7CA0-4DCA-B91D-CDF70EE6ECB2}"/>
              </a:ext>
            </a:extLst>
          </p:cNvPr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63500">
            <a:solidFill>
              <a:srgbClr val="561B6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Imagen relacionada">
            <a:extLst>
              <a:ext uri="{FF2B5EF4-FFF2-40B4-BE49-F238E27FC236}">
                <a16:creationId xmlns:a16="http://schemas.microsoft.com/office/drawing/2014/main" id="{276EF3E6-BFC8-410C-8AED-EAA066A66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052" y="1356389"/>
            <a:ext cx="5603896" cy="4100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448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389754-CE85-45F6-A98F-14792A20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nos aporta usar Azure </a:t>
            </a:r>
            <a:r>
              <a:rPr lang="es-ES" dirty="0" err="1"/>
              <a:t>Signal</a:t>
            </a:r>
            <a:r>
              <a:rPr lang="es-ES" dirty="0"/>
              <a:t> R?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A3065B2-384F-482B-88D1-EC6ABA63D27A}"/>
              </a:ext>
            </a:extLst>
          </p:cNvPr>
          <p:cNvSpPr txBox="1"/>
          <p:nvPr/>
        </p:nvSpPr>
        <p:spPr>
          <a:xfrm>
            <a:off x="5038165" y="2419839"/>
            <a:ext cx="680746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Nos ayuda con:</a:t>
            </a:r>
          </a:p>
          <a:p>
            <a:r>
              <a:rPr lang="es-ES" sz="3200" dirty="0">
                <a:solidFill>
                  <a:srgbClr val="561B64"/>
                </a:solidFill>
              </a:rPr>
              <a:t>   * Escalabilidad (</a:t>
            </a:r>
            <a:r>
              <a:rPr lang="es-ES" sz="3200" dirty="0" err="1">
                <a:solidFill>
                  <a:srgbClr val="561B64"/>
                </a:solidFill>
              </a:rPr>
              <a:t>backplanes</a:t>
            </a:r>
            <a:r>
              <a:rPr lang="es-ES" sz="3200" dirty="0">
                <a:solidFill>
                  <a:srgbClr val="561B64"/>
                </a:solidFill>
              </a:rPr>
              <a:t>)</a:t>
            </a:r>
          </a:p>
          <a:p>
            <a:r>
              <a:rPr lang="es-ES" sz="3200" dirty="0">
                <a:solidFill>
                  <a:srgbClr val="561B64"/>
                </a:solidFill>
              </a:rPr>
              <a:t>   * Balanceo de cargas (</a:t>
            </a:r>
            <a:r>
              <a:rPr lang="es-ES" sz="3200" dirty="0" err="1">
                <a:solidFill>
                  <a:srgbClr val="561B64"/>
                </a:solidFill>
              </a:rPr>
              <a:t>sticky</a:t>
            </a:r>
            <a:r>
              <a:rPr lang="es-ES" sz="3200" dirty="0">
                <a:solidFill>
                  <a:srgbClr val="561B64"/>
                </a:solidFill>
              </a:rPr>
              <a:t> </a:t>
            </a:r>
            <a:r>
              <a:rPr lang="es-ES" sz="3200" dirty="0" err="1">
                <a:solidFill>
                  <a:srgbClr val="561B64"/>
                </a:solidFill>
              </a:rPr>
              <a:t>sessions</a:t>
            </a:r>
            <a:r>
              <a:rPr lang="es-ES" sz="3200" dirty="0">
                <a:solidFill>
                  <a:srgbClr val="561B64"/>
                </a:solidFill>
              </a:rPr>
              <a:t>)	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2013921-B83F-4293-B9B6-4D599C92D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04" y="1447445"/>
            <a:ext cx="4135981" cy="413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677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F2901-9068-4D4B-B540-DAC2E82D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Backplanes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2B3332D-32D7-4C70-9AC9-6B6B9494D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52052"/>
            <a:ext cx="1328609" cy="174223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CB0415C-9A10-4DE1-80FE-F2D3A884B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2717" y="1452052"/>
            <a:ext cx="1632765" cy="180381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0E39914-CB2E-48D7-9BC1-994220D6C0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6993" y="3917885"/>
            <a:ext cx="1504214" cy="165168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E403985-586F-4B59-98F7-EDB218C80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917885"/>
            <a:ext cx="1328609" cy="174223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CEA93A7-0C4E-4864-9885-C1CFCC701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84969"/>
            <a:ext cx="1328609" cy="1742233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BF1C7204-1621-4386-98A5-3FFFC0BC871A}"/>
              </a:ext>
            </a:extLst>
          </p:cNvPr>
          <p:cNvCxnSpPr>
            <a:stCxn id="5" idx="1"/>
            <a:endCxn id="9" idx="3"/>
          </p:cNvCxnSpPr>
          <p:nvPr/>
        </p:nvCxnSpPr>
        <p:spPr>
          <a:xfrm flipH="1">
            <a:off x="2166809" y="2353961"/>
            <a:ext cx="6245908" cy="1202125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B670D402-034F-4282-B9BA-C3942736643D}"/>
              </a:ext>
            </a:extLst>
          </p:cNvPr>
          <p:cNvCxnSpPr>
            <a:cxnSpLocks/>
          </p:cNvCxnSpPr>
          <p:nvPr/>
        </p:nvCxnSpPr>
        <p:spPr>
          <a:xfrm>
            <a:off x="2210793" y="3759622"/>
            <a:ext cx="6201924" cy="9841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6253CBB4-35AE-4EC4-ACF0-70265C079A80}"/>
              </a:ext>
            </a:extLst>
          </p:cNvPr>
          <p:cNvCxnSpPr>
            <a:cxnSpLocks/>
          </p:cNvCxnSpPr>
          <p:nvPr/>
        </p:nvCxnSpPr>
        <p:spPr>
          <a:xfrm flipV="1">
            <a:off x="2210793" y="2817342"/>
            <a:ext cx="6201924" cy="9422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C27ED415-4235-4A26-9C26-861E1E2EB962}"/>
              </a:ext>
            </a:extLst>
          </p:cNvPr>
          <p:cNvCxnSpPr>
            <a:cxnSpLocks/>
          </p:cNvCxnSpPr>
          <p:nvPr/>
        </p:nvCxnSpPr>
        <p:spPr>
          <a:xfrm flipH="1">
            <a:off x="2166809" y="1992162"/>
            <a:ext cx="6245908" cy="0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60FECEFE-5BCC-415F-B22E-DB19E1E2D25E}"/>
              </a:ext>
            </a:extLst>
          </p:cNvPr>
          <p:cNvCxnSpPr>
            <a:cxnSpLocks/>
          </p:cNvCxnSpPr>
          <p:nvPr/>
        </p:nvCxnSpPr>
        <p:spPr>
          <a:xfrm flipH="1">
            <a:off x="2156921" y="4615913"/>
            <a:ext cx="6245908" cy="0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365EB969-B3CD-4DD1-A5E3-60CA16744D21}"/>
              </a:ext>
            </a:extLst>
          </p:cNvPr>
          <p:cNvCxnSpPr>
            <a:cxnSpLocks/>
          </p:cNvCxnSpPr>
          <p:nvPr/>
        </p:nvCxnSpPr>
        <p:spPr>
          <a:xfrm>
            <a:off x="2253077" y="2532273"/>
            <a:ext cx="61497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3560314F-E537-4FD1-BA5F-4232138CF26D}"/>
              </a:ext>
            </a:extLst>
          </p:cNvPr>
          <p:cNvCxnSpPr>
            <a:cxnSpLocks/>
          </p:cNvCxnSpPr>
          <p:nvPr/>
        </p:nvCxnSpPr>
        <p:spPr>
          <a:xfrm>
            <a:off x="2236879" y="5057171"/>
            <a:ext cx="61497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Imagen 29">
            <a:extLst>
              <a:ext uri="{FF2B5EF4-FFF2-40B4-BE49-F238E27FC236}">
                <a16:creationId xmlns:a16="http://schemas.microsoft.com/office/drawing/2014/main" id="{81B9C7DA-95B0-4665-A6A8-3D7B560F6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0" y="1452052"/>
            <a:ext cx="1328609" cy="1742233"/>
          </a:xfrm>
          <a:prstGeom prst="rect">
            <a:avLst/>
          </a:prstGeom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152A982E-ABDF-4076-BF57-7AB452146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0" y="3917885"/>
            <a:ext cx="1328609" cy="1742233"/>
          </a:xfrm>
          <a:prstGeom prst="rect">
            <a:avLst/>
          </a:prstGeom>
        </p:spPr>
      </p:pic>
      <p:pic>
        <p:nvPicPr>
          <p:cNvPr id="1026" name="Picture 2" descr="redis_logo">
            <a:extLst>
              <a:ext uri="{FF2B5EF4-FFF2-40B4-BE49-F238E27FC236}">
                <a16:creationId xmlns:a16="http://schemas.microsoft.com/office/drawing/2014/main" id="{B694620D-5CDA-47F1-A864-F5F981939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28" y="2575336"/>
            <a:ext cx="2045990" cy="1727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8173DACB-1260-4474-9F06-03606A76AE88}"/>
              </a:ext>
            </a:extLst>
          </p:cNvPr>
          <p:cNvCxnSpPr>
            <a:cxnSpLocks/>
          </p:cNvCxnSpPr>
          <p:nvPr/>
        </p:nvCxnSpPr>
        <p:spPr>
          <a:xfrm flipH="1">
            <a:off x="4249609" y="5060413"/>
            <a:ext cx="4137022" cy="0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54F934AE-A882-40DE-B1DF-FB7127687A7B}"/>
              </a:ext>
            </a:extLst>
          </p:cNvPr>
          <p:cNvCxnSpPr>
            <a:cxnSpLocks/>
          </p:cNvCxnSpPr>
          <p:nvPr/>
        </p:nvCxnSpPr>
        <p:spPr>
          <a:xfrm flipH="1" flipV="1">
            <a:off x="2210793" y="4213654"/>
            <a:ext cx="673398" cy="812417"/>
          </a:xfrm>
          <a:prstGeom prst="straightConnector1">
            <a:avLst/>
          </a:prstGeom>
          <a:ln w="38100"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5F286581-85B7-45F6-855A-44F250CD625B}"/>
              </a:ext>
            </a:extLst>
          </p:cNvPr>
          <p:cNvCxnSpPr>
            <a:cxnSpLocks/>
          </p:cNvCxnSpPr>
          <p:nvPr/>
        </p:nvCxnSpPr>
        <p:spPr>
          <a:xfrm flipV="1">
            <a:off x="4293593" y="2368391"/>
            <a:ext cx="4093038" cy="105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699B933B-46C6-4235-9535-CA2C1CC27808}"/>
              </a:ext>
            </a:extLst>
          </p:cNvPr>
          <p:cNvCxnSpPr>
            <a:cxnSpLocks/>
          </p:cNvCxnSpPr>
          <p:nvPr/>
        </p:nvCxnSpPr>
        <p:spPr>
          <a:xfrm>
            <a:off x="4249609" y="4612672"/>
            <a:ext cx="41370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04C04E29-4EE4-4807-996F-E2300CFC7F95}"/>
              </a:ext>
            </a:extLst>
          </p:cNvPr>
          <p:cNvCxnSpPr>
            <a:cxnSpLocks/>
          </p:cNvCxnSpPr>
          <p:nvPr/>
        </p:nvCxnSpPr>
        <p:spPr>
          <a:xfrm flipV="1">
            <a:off x="1981201" y="2350720"/>
            <a:ext cx="812799" cy="9051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9D566B76-7F12-4E9A-A2A6-D65DBCBFE6D5}"/>
              </a:ext>
            </a:extLst>
          </p:cNvPr>
          <p:cNvCxnSpPr>
            <a:cxnSpLocks/>
          </p:cNvCxnSpPr>
          <p:nvPr/>
        </p:nvCxnSpPr>
        <p:spPr>
          <a:xfrm>
            <a:off x="1981201" y="3255869"/>
            <a:ext cx="895815" cy="12458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57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24D8AB-D806-4BEA-A7B4-FC0592696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Signal</a:t>
            </a:r>
            <a:r>
              <a:rPr lang="es-ES" dirty="0"/>
              <a:t> R </a:t>
            </a:r>
            <a:r>
              <a:rPr lang="es-ES" dirty="0">
                <a:sym typeface="Wingdings" panose="05000000000000000000" pitchFamily="2" charset="2"/>
              </a:rPr>
              <a:t> Azure </a:t>
            </a:r>
            <a:r>
              <a:rPr lang="es-ES" dirty="0" err="1">
                <a:sym typeface="Wingdings" panose="05000000000000000000" pitchFamily="2" charset="2"/>
              </a:rPr>
              <a:t>Signal</a:t>
            </a:r>
            <a:r>
              <a:rPr lang="es-ES" dirty="0">
                <a:sym typeface="Wingdings" panose="05000000000000000000" pitchFamily="2" charset="2"/>
              </a:rPr>
              <a:t> R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D784609-809F-4670-8FF6-CE4982A5B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6323"/>
            <a:ext cx="12192000" cy="28578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DDD7A82-CCBA-4B9E-A6B4-5F8E6ED90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2" y="4343576"/>
            <a:ext cx="10048875" cy="16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08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FE3A3EC-126F-448C-ABAB-861CEC082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889" y="1283010"/>
            <a:ext cx="10442222" cy="50205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FB5F8D8-945C-4429-B9DE-3859438A7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Signal</a:t>
            </a:r>
            <a:r>
              <a:rPr lang="es-ES" dirty="0"/>
              <a:t> R </a:t>
            </a:r>
            <a:r>
              <a:rPr lang="es-ES" dirty="0">
                <a:sym typeface="Wingdings" panose="05000000000000000000" pitchFamily="2" charset="2"/>
              </a:rPr>
              <a:t> Azure </a:t>
            </a:r>
            <a:r>
              <a:rPr lang="es-ES" dirty="0" err="1">
                <a:sym typeface="Wingdings" panose="05000000000000000000" pitchFamily="2" charset="2"/>
              </a:rPr>
              <a:t>Signal</a:t>
            </a:r>
            <a:r>
              <a:rPr lang="es-ES" dirty="0">
                <a:sym typeface="Wingdings" panose="05000000000000000000" pitchFamily="2" charset="2"/>
              </a:rPr>
              <a:t> 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16323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>
            <a:extLst>
              <a:ext uri="{FF2B5EF4-FFF2-40B4-BE49-F238E27FC236}">
                <a16:creationId xmlns:a16="http://schemas.microsoft.com/office/drawing/2014/main" id="{18294BAE-DA98-4A04-A5E1-435EC42161EE}"/>
              </a:ext>
            </a:extLst>
          </p:cNvPr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63500">
            <a:solidFill>
              <a:srgbClr val="561B6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DE1BEB5-46FC-4EB9-9B22-562E6E9E3F28}"/>
              </a:ext>
            </a:extLst>
          </p:cNvPr>
          <p:cNvSpPr txBox="1">
            <a:spLocks/>
          </p:cNvSpPr>
          <p:nvPr/>
        </p:nvSpPr>
        <p:spPr>
          <a:xfrm>
            <a:off x="895812" y="4833079"/>
            <a:ext cx="10400376" cy="738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3200" kern="1200" cap="all" baseline="0">
                <a:solidFill>
                  <a:schemeClr val="accent1"/>
                </a:solidFill>
                <a:latin typeface="Raleway Light"/>
                <a:ea typeface="+mj-ea"/>
                <a:cs typeface="+mj-cs"/>
              </a:defRPr>
            </a:lvl1pPr>
          </a:lstStyle>
          <a:p>
            <a:pPr algn="ctr"/>
            <a:r>
              <a:rPr lang="es-ES" sz="3900" cap="none" spc="-98" dirty="0">
                <a:ln w="3175">
                  <a:noFill/>
                </a:ln>
                <a:solidFill>
                  <a:srgbClr val="561B64"/>
                </a:solidFill>
                <a:latin typeface="+mj-lt"/>
                <a:ea typeface="+mn-ea"/>
                <a:cs typeface="Segoe UI" pitchFamily="34" charset="0"/>
              </a:rPr>
              <a:t>https://netcoreconfvlc2020demo1.azurewebsites.net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3283DA4-E8F0-47A7-90BF-F3E898FC6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433" y="1114710"/>
            <a:ext cx="5715000" cy="381952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DF3AA49-90A3-4078-B466-A2DF38B317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2268" y="1317461"/>
            <a:ext cx="3547805" cy="357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87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B40F5-22A3-4CE9-B2DC-5C9861E9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Azure </a:t>
            </a:r>
            <a:r>
              <a:rPr lang="es-ES" dirty="0" err="1"/>
              <a:t>Functions</a:t>
            </a:r>
            <a:r>
              <a:rPr lang="es-ES" dirty="0"/>
              <a:t> y Azure </a:t>
            </a:r>
            <a:r>
              <a:rPr lang="es-ES" dirty="0" err="1"/>
              <a:t>Signal</a:t>
            </a:r>
            <a:r>
              <a:rPr lang="es-ES" dirty="0"/>
              <a:t> R</a:t>
            </a:r>
          </a:p>
        </p:txBody>
      </p:sp>
      <p:pic>
        <p:nvPicPr>
          <p:cNvPr id="4" name="Picture 2" descr="Resultado de imagen de azure functions and signalr">
            <a:extLst>
              <a:ext uri="{FF2B5EF4-FFF2-40B4-BE49-F238E27FC236}">
                <a16:creationId xmlns:a16="http://schemas.microsoft.com/office/drawing/2014/main" id="{418E091B-99C8-454A-B7C2-C60B6E8F1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073" y="1124104"/>
            <a:ext cx="9100166" cy="494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733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4D0CE-93F1-4125-933A-7DC27B360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Azure </a:t>
            </a:r>
            <a:r>
              <a:rPr lang="es-ES" dirty="0" err="1"/>
              <a:t>Functions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9F4BAB9-7EC8-4252-B11B-8B4C3991AB1C}"/>
              </a:ext>
            </a:extLst>
          </p:cNvPr>
          <p:cNvSpPr txBox="1"/>
          <p:nvPr/>
        </p:nvSpPr>
        <p:spPr>
          <a:xfrm>
            <a:off x="4661641" y="1284051"/>
            <a:ext cx="718646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rgbClr val="561B64"/>
                </a:solidFill>
              </a:rPr>
              <a:t>Azure </a:t>
            </a:r>
            <a:r>
              <a:rPr lang="es-ES" sz="2000" dirty="0" err="1">
                <a:solidFill>
                  <a:srgbClr val="561B64"/>
                </a:solidFill>
              </a:rPr>
              <a:t>Function</a:t>
            </a:r>
            <a:r>
              <a:rPr lang="es-ES" sz="2000" dirty="0">
                <a:solidFill>
                  <a:srgbClr val="561B64"/>
                </a:solidFill>
              </a:rPr>
              <a:t> V2 (.</a:t>
            </a:r>
            <a:r>
              <a:rPr lang="es-ES" sz="2000" dirty="0" err="1">
                <a:solidFill>
                  <a:srgbClr val="561B64"/>
                </a:solidFill>
              </a:rPr>
              <a:t>NetCore</a:t>
            </a:r>
            <a:r>
              <a:rPr lang="es-ES" sz="2000" dirty="0">
                <a:solidFill>
                  <a:srgbClr val="561B64"/>
                </a:solidFill>
              </a:rPr>
              <a:t> 2.x) y V3 (</a:t>
            </a:r>
            <a:r>
              <a:rPr lang="es-ES" sz="2000" dirty="0" err="1">
                <a:solidFill>
                  <a:srgbClr val="561B64"/>
                </a:solidFill>
              </a:rPr>
              <a:t>.Net</a:t>
            </a:r>
            <a:r>
              <a:rPr lang="es-ES" sz="2000" dirty="0">
                <a:solidFill>
                  <a:srgbClr val="561B64"/>
                </a:solidFill>
              </a:rPr>
              <a:t> Core 3.x) se puede escribir código en C#, JavaScript, Java, F#, PowerShell, </a:t>
            </a:r>
            <a:r>
              <a:rPr lang="es-ES" sz="2000" dirty="0" err="1">
                <a:solidFill>
                  <a:srgbClr val="561B64"/>
                </a:solidFill>
              </a:rPr>
              <a:t>Phyton</a:t>
            </a:r>
            <a:r>
              <a:rPr lang="es-ES" sz="2000" dirty="0">
                <a:solidFill>
                  <a:srgbClr val="561B64"/>
                </a:solidFill>
              </a:rPr>
              <a:t>, …</a:t>
            </a:r>
          </a:p>
          <a:p>
            <a:endParaRPr lang="es-ES" sz="2000" dirty="0">
              <a:solidFill>
                <a:srgbClr val="561B64"/>
              </a:solidFill>
            </a:endParaRPr>
          </a:p>
          <a:p>
            <a:r>
              <a:rPr lang="es-ES" sz="2000" dirty="0">
                <a:solidFill>
                  <a:srgbClr val="561B64"/>
                </a:solidFill>
              </a:rPr>
              <a:t>Disparadores: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61B64"/>
                </a:solidFill>
              </a:rPr>
              <a:t>Solicitudes HTTP y </a:t>
            </a:r>
            <a:r>
              <a:rPr lang="es-ES" sz="2000" dirty="0" err="1">
                <a:solidFill>
                  <a:srgbClr val="561B64"/>
                </a:solidFill>
              </a:rPr>
              <a:t>WebHook</a:t>
            </a:r>
            <a:endParaRPr lang="es-ES" sz="2000" dirty="0">
              <a:solidFill>
                <a:srgbClr val="561B64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TimeTrigger</a:t>
            </a:r>
            <a:endParaRPr lang="es-ES" sz="2000" dirty="0">
              <a:solidFill>
                <a:srgbClr val="561B64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61B64"/>
                </a:solidFill>
              </a:rPr>
              <a:t>Eventos de servicios de Azure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Event</a:t>
            </a:r>
            <a:r>
              <a:rPr lang="es-ES" sz="2000" dirty="0">
                <a:solidFill>
                  <a:srgbClr val="561B64"/>
                </a:solidFill>
              </a:rPr>
              <a:t> Hub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Event</a:t>
            </a:r>
            <a:r>
              <a:rPr lang="es-ES" sz="2000" dirty="0">
                <a:solidFill>
                  <a:srgbClr val="561B64"/>
                </a:solidFill>
              </a:rPr>
              <a:t> </a:t>
            </a:r>
            <a:r>
              <a:rPr lang="es-ES" sz="2000" dirty="0" err="1">
                <a:solidFill>
                  <a:srgbClr val="561B64"/>
                </a:solidFill>
              </a:rPr>
              <a:t>Grid</a:t>
            </a:r>
            <a:endParaRPr lang="es-ES" sz="2000" dirty="0">
              <a:solidFill>
                <a:srgbClr val="561B64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Service</a:t>
            </a:r>
            <a:r>
              <a:rPr lang="es-ES" sz="2000" dirty="0">
                <a:solidFill>
                  <a:srgbClr val="561B64"/>
                </a:solidFill>
              </a:rPr>
              <a:t> Bus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61B64"/>
                </a:solidFill>
              </a:rPr>
              <a:t>Cambios en Cosmos DB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561B64"/>
                </a:solidFill>
              </a:rPr>
              <a:t>Eventos de </a:t>
            </a:r>
            <a:r>
              <a:rPr lang="es-ES" sz="2000" dirty="0" err="1">
                <a:solidFill>
                  <a:srgbClr val="561B64"/>
                </a:solidFill>
              </a:rPr>
              <a:t>storage</a:t>
            </a:r>
            <a:endParaRPr lang="es-ES" sz="2000" dirty="0">
              <a:solidFill>
                <a:srgbClr val="561B64"/>
              </a:solidFill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QueueTrigger</a:t>
            </a:r>
            <a:endParaRPr lang="es-ES" sz="2000" dirty="0">
              <a:solidFill>
                <a:srgbClr val="561B64"/>
              </a:solidFill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rgbClr val="561B64"/>
                </a:solidFill>
              </a:rPr>
              <a:t>BlobTrigger</a:t>
            </a:r>
            <a:endParaRPr lang="es-ES" sz="2000" dirty="0">
              <a:solidFill>
                <a:srgbClr val="561B64"/>
              </a:solidFill>
            </a:endParaRPr>
          </a:p>
        </p:txBody>
      </p:sp>
      <p:pic>
        <p:nvPicPr>
          <p:cNvPr id="5" name="Picture 2" descr="Resultado de imagen de azure functions">
            <a:extLst>
              <a:ext uri="{FF2B5EF4-FFF2-40B4-BE49-F238E27FC236}">
                <a16:creationId xmlns:a16="http://schemas.microsoft.com/office/drawing/2014/main" id="{A5781F44-7818-4ED2-8BC7-C1A265B93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02230" y="1398351"/>
            <a:ext cx="10368280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975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85200B-7BAA-438F-B68C-A2C50628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Escenario de ejemplo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C77BC74-E5D3-4A27-B6B1-888978BCA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331" y="1999670"/>
            <a:ext cx="1402202" cy="305588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678A2D9-48CC-4428-AC44-FA5BFB6FB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8251" y="1998328"/>
            <a:ext cx="1417443" cy="304826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23973FD-3478-4873-A868-1465618A5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7272" y="1999671"/>
            <a:ext cx="1402202" cy="304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191258B-75A4-4328-8CAF-0F9A6A101C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6885" y="1895449"/>
            <a:ext cx="1767993" cy="3254022"/>
          </a:xfrm>
          <a:prstGeom prst="rect">
            <a:avLst/>
          </a:prstGeom>
        </p:spPr>
      </p:pic>
      <p:pic>
        <p:nvPicPr>
          <p:cNvPr id="8" name="Picture 2" descr="Resultado de imagen de event hub">
            <a:extLst>
              <a:ext uri="{FF2B5EF4-FFF2-40B4-BE49-F238E27FC236}">
                <a16:creationId xmlns:a16="http://schemas.microsoft.com/office/drawing/2014/main" id="{481F9A8D-4176-48DD-BBE2-1A6AC6888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6441" y="3014844"/>
            <a:ext cx="552911" cy="572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ector: angular 8">
            <a:extLst>
              <a:ext uri="{FF2B5EF4-FFF2-40B4-BE49-F238E27FC236}">
                <a16:creationId xmlns:a16="http://schemas.microsoft.com/office/drawing/2014/main" id="{0BE5300D-AD79-470F-9DDF-4A042260704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32457" y="3981855"/>
            <a:ext cx="1079" cy="2128600"/>
          </a:xfrm>
          <a:prstGeom prst="bentConnector3">
            <a:avLst>
              <a:gd name="adj1" fmla="val -211862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: angular 9">
            <a:extLst>
              <a:ext uri="{FF2B5EF4-FFF2-40B4-BE49-F238E27FC236}">
                <a16:creationId xmlns:a16="http://schemas.microsoft.com/office/drawing/2014/main" id="{6EDA41CD-3359-4E35-B3ED-F078E69CCF6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917616" y="3981752"/>
            <a:ext cx="1079" cy="2128600"/>
          </a:xfrm>
          <a:prstGeom prst="bentConnector3">
            <a:avLst>
              <a:gd name="adj1" fmla="val -211862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brir llave 10">
            <a:extLst>
              <a:ext uri="{FF2B5EF4-FFF2-40B4-BE49-F238E27FC236}">
                <a16:creationId xmlns:a16="http://schemas.microsoft.com/office/drawing/2014/main" id="{A8CCAEF6-EB70-4FB1-9512-5FE161B1A070}"/>
              </a:ext>
            </a:extLst>
          </p:cNvPr>
          <p:cNvSpPr/>
          <p:nvPr/>
        </p:nvSpPr>
        <p:spPr>
          <a:xfrm>
            <a:off x="8285496" y="1855024"/>
            <a:ext cx="286871" cy="3334871"/>
          </a:xfrm>
          <a:prstGeom prst="leftBrace">
            <a:avLst/>
          </a:prstGeom>
          <a:ln>
            <a:solidFill>
              <a:srgbClr val="561B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2" name="Conector: angular 11">
            <a:extLst>
              <a:ext uri="{FF2B5EF4-FFF2-40B4-BE49-F238E27FC236}">
                <a16:creationId xmlns:a16="http://schemas.microsoft.com/office/drawing/2014/main" id="{C9022EBF-B793-48BC-82AA-E928EDDA9E4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875561" y="3810745"/>
            <a:ext cx="1542933" cy="966363"/>
          </a:xfrm>
          <a:prstGeom prst="bentConnector3">
            <a:avLst>
              <a:gd name="adj1" fmla="val -13773"/>
            </a:avLst>
          </a:prstGeom>
          <a:ln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333476B-085C-43F2-B453-E61857F65363}"/>
              </a:ext>
            </a:extLst>
          </p:cNvPr>
          <p:cNvSpPr txBox="1"/>
          <p:nvPr/>
        </p:nvSpPr>
        <p:spPr>
          <a:xfrm>
            <a:off x="2007272" y="3574054"/>
            <a:ext cx="14022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solidFill>
                  <a:srgbClr val="5C2B7D"/>
                </a:solidFill>
              </a:rPr>
              <a:t>Event</a:t>
            </a:r>
            <a:r>
              <a:rPr lang="es-ES" sz="1100" dirty="0">
                <a:solidFill>
                  <a:srgbClr val="5C2B7D"/>
                </a:solidFill>
              </a:rPr>
              <a:t> Hub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E8B17FA-6687-417B-A478-26DCA688E31C}"/>
              </a:ext>
            </a:extLst>
          </p:cNvPr>
          <p:cNvSpPr txBox="1"/>
          <p:nvPr/>
        </p:nvSpPr>
        <p:spPr>
          <a:xfrm>
            <a:off x="2568696" y="5333694"/>
            <a:ext cx="21286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solidFill>
                  <a:srgbClr val="561B64"/>
                </a:solidFill>
              </a:rPr>
              <a:t>Event</a:t>
            </a:r>
            <a:r>
              <a:rPr lang="es-ES" sz="1100" dirty="0">
                <a:solidFill>
                  <a:srgbClr val="561B64"/>
                </a:solidFill>
              </a:rPr>
              <a:t> Hub input </a:t>
            </a:r>
            <a:r>
              <a:rPr lang="es-ES" sz="1100" dirty="0" err="1">
                <a:solidFill>
                  <a:srgbClr val="561B64"/>
                </a:solidFill>
              </a:rPr>
              <a:t>binding</a:t>
            </a:r>
            <a:endParaRPr lang="es-ES" sz="1100" dirty="0">
              <a:solidFill>
                <a:srgbClr val="561B64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F254E12-39C0-4FA3-A3E8-52BCC5B8E7F2}"/>
              </a:ext>
            </a:extLst>
          </p:cNvPr>
          <p:cNvSpPr txBox="1"/>
          <p:nvPr/>
        </p:nvSpPr>
        <p:spPr>
          <a:xfrm>
            <a:off x="4873345" y="5327219"/>
            <a:ext cx="21286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>
                <a:solidFill>
                  <a:srgbClr val="561B64"/>
                </a:solidFill>
              </a:rPr>
              <a:t>Azure </a:t>
            </a:r>
            <a:r>
              <a:rPr lang="es-ES" sz="1100" dirty="0" err="1">
                <a:solidFill>
                  <a:srgbClr val="561B64"/>
                </a:solidFill>
              </a:rPr>
              <a:t>SignalR</a:t>
            </a:r>
            <a:r>
              <a:rPr lang="es-ES" sz="1100" dirty="0">
                <a:solidFill>
                  <a:srgbClr val="561B64"/>
                </a:solidFill>
              </a:rPr>
              <a:t> output </a:t>
            </a:r>
            <a:r>
              <a:rPr lang="es-ES" sz="1100" dirty="0" err="1">
                <a:solidFill>
                  <a:srgbClr val="561B64"/>
                </a:solidFill>
              </a:rPr>
              <a:t>binding</a:t>
            </a:r>
            <a:endParaRPr lang="es-ES" sz="1100" dirty="0">
              <a:solidFill>
                <a:srgbClr val="561B64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DEB2DA9-EA69-41F6-900A-1B6DE5770A14}"/>
              </a:ext>
            </a:extLst>
          </p:cNvPr>
          <p:cNvSpPr txBox="1"/>
          <p:nvPr/>
        </p:nvSpPr>
        <p:spPr>
          <a:xfrm>
            <a:off x="7163846" y="5333072"/>
            <a:ext cx="9663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solidFill>
                  <a:srgbClr val="561B64"/>
                </a:solidFill>
              </a:rPr>
              <a:t>Transport</a:t>
            </a:r>
            <a:endParaRPr lang="es-ES" sz="1100" dirty="0">
              <a:solidFill>
                <a:srgbClr val="561B64"/>
              </a:solidFill>
            </a:endParaRPr>
          </a:p>
        </p:txBody>
      </p:sp>
      <p:cxnSp>
        <p:nvCxnSpPr>
          <p:cNvPr id="17" name="Conector: angular 16">
            <a:extLst>
              <a:ext uri="{FF2B5EF4-FFF2-40B4-BE49-F238E27FC236}">
                <a16:creationId xmlns:a16="http://schemas.microsoft.com/office/drawing/2014/main" id="{DDC84BFA-34A5-4A98-8A04-61AFDDC3764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632458" y="3981855"/>
            <a:ext cx="1079" cy="2128600"/>
          </a:xfrm>
          <a:prstGeom prst="bentConnector3">
            <a:avLst>
              <a:gd name="adj1" fmla="val -21186284"/>
            </a:avLst>
          </a:prstGeom>
          <a:ln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: angular 17">
            <a:extLst>
              <a:ext uri="{FF2B5EF4-FFF2-40B4-BE49-F238E27FC236}">
                <a16:creationId xmlns:a16="http://schemas.microsoft.com/office/drawing/2014/main" id="{EC9ABD2E-E0A4-47EE-97B7-2881FB83340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917617" y="3981752"/>
            <a:ext cx="1079" cy="2128600"/>
          </a:xfrm>
          <a:prstGeom prst="bentConnector3">
            <a:avLst>
              <a:gd name="adj1" fmla="val -21186284"/>
            </a:avLst>
          </a:prstGeom>
          <a:ln>
            <a:solidFill>
              <a:srgbClr val="561B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917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sultado de imagen de a jugar">
            <a:extLst>
              <a:ext uri="{FF2B5EF4-FFF2-40B4-BE49-F238E27FC236}">
                <a16:creationId xmlns:a16="http://schemas.microsoft.com/office/drawing/2014/main" id="{AD246BF5-F2B5-4F4B-A111-E9C577F47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222" y="1387739"/>
            <a:ext cx="3443343" cy="3443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7B40664-1B4C-4442-B3B3-40E9B8FE6D72}"/>
              </a:ext>
            </a:extLst>
          </p:cNvPr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63500">
            <a:solidFill>
              <a:srgbClr val="561B6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9AD5D7-E590-4397-860D-25184E35B39A}"/>
              </a:ext>
            </a:extLst>
          </p:cNvPr>
          <p:cNvSpPr txBox="1">
            <a:spLocks/>
          </p:cNvSpPr>
          <p:nvPr/>
        </p:nvSpPr>
        <p:spPr>
          <a:xfrm>
            <a:off x="895812" y="4833079"/>
            <a:ext cx="10400376" cy="738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3200" kern="1200" cap="all" baseline="0">
                <a:solidFill>
                  <a:schemeClr val="accent1"/>
                </a:solidFill>
                <a:latin typeface="Raleway Light"/>
                <a:ea typeface="+mj-ea"/>
                <a:cs typeface="+mj-cs"/>
              </a:defRPr>
            </a:lvl1pPr>
          </a:lstStyle>
          <a:p>
            <a:pPr algn="ctr"/>
            <a:r>
              <a:rPr lang="es-ES" sz="3900" cap="none" spc="-98" dirty="0">
                <a:ln w="3175">
                  <a:noFill/>
                </a:ln>
                <a:solidFill>
                  <a:srgbClr val="561B64"/>
                </a:solidFill>
                <a:latin typeface="+mj-lt"/>
                <a:ea typeface="+mn-ea"/>
                <a:cs typeface="Segoe UI" pitchFamily="34" charset="0"/>
              </a:rPr>
              <a:t>https://netcoreconfvlc2020demo2.azurewebsites.net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C76C324-D7D0-4704-83AD-3D6BBF5F0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9915" y="1284976"/>
            <a:ext cx="3646659" cy="3670729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FF56A16-538D-4273-BD29-2BDA7A8D3D8B}"/>
              </a:ext>
            </a:extLst>
          </p:cNvPr>
          <p:cNvSpPr txBox="1"/>
          <p:nvPr/>
        </p:nvSpPr>
        <p:spPr>
          <a:xfrm>
            <a:off x="2432595" y="232579"/>
            <a:ext cx="29406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 err="1">
                <a:solidFill>
                  <a:srgbClr val="561B64"/>
                </a:solidFill>
              </a:rPr>
              <a:t>netcoreconf</a:t>
            </a:r>
            <a:endParaRPr lang="es-ES" sz="4400" dirty="0">
              <a:solidFill>
                <a:srgbClr val="561B64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AB7D11E-C25D-4D58-9285-6A8EE30D3246}"/>
              </a:ext>
            </a:extLst>
          </p:cNvPr>
          <p:cNvSpPr txBox="1"/>
          <p:nvPr/>
        </p:nvSpPr>
        <p:spPr>
          <a:xfrm>
            <a:off x="6088568" y="193843"/>
            <a:ext cx="24513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>
                <a:solidFill>
                  <a:srgbClr val="561B64"/>
                </a:solidFill>
              </a:rPr>
              <a:t>@</a:t>
            </a:r>
            <a:r>
              <a:rPr lang="es-ES" sz="4400" dirty="0" err="1">
                <a:solidFill>
                  <a:srgbClr val="561B64"/>
                </a:solidFill>
              </a:rPr>
              <a:t>jrsrubio</a:t>
            </a:r>
            <a:endParaRPr lang="es-ES" sz="4400" dirty="0">
              <a:solidFill>
                <a:srgbClr val="561B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988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sultado de imagen de TWITTER">
            <a:extLst>
              <a:ext uri="{FF2B5EF4-FFF2-40B4-BE49-F238E27FC236}">
                <a16:creationId xmlns:a16="http://schemas.microsoft.com/office/drawing/2014/main" id="{5924749C-3D82-4575-AD19-4E0827448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635" y="1904869"/>
            <a:ext cx="1221855" cy="1218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D1C4FE4-FD29-49F2-A35A-F5B0DD9BD204}"/>
              </a:ext>
            </a:extLst>
          </p:cNvPr>
          <p:cNvSpPr txBox="1">
            <a:spLocks/>
          </p:cNvSpPr>
          <p:nvPr/>
        </p:nvSpPr>
        <p:spPr>
          <a:xfrm>
            <a:off x="1622633" y="705894"/>
            <a:ext cx="4791456" cy="6827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8800" dirty="0">
                <a:solidFill>
                  <a:srgbClr val="561B6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THANKS!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DDEFDE5-8571-45A5-AEF9-510FC627E882}"/>
              </a:ext>
            </a:extLst>
          </p:cNvPr>
          <p:cNvSpPr/>
          <p:nvPr/>
        </p:nvSpPr>
        <p:spPr>
          <a:xfrm>
            <a:off x="2603502" y="3229230"/>
            <a:ext cx="71273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800" dirty="0">
                <a:solidFill>
                  <a:srgbClr val="561B64"/>
                </a:solidFill>
              </a:rPr>
              <a:t>jramos@plainconcepts.com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393C1EB9-0D23-4F63-A5BB-3B19BEAE7BB2}"/>
              </a:ext>
            </a:extLst>
          </p:cNvPr>
          <p:cNvSpPr/>
          <p:nvPr/>
        </p:nvSpPr>
        <p:spPr>
          <a:xfrm>
            <a:off x="2603502" y="2092440"/>
            <a:ext cx="265880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800" b="1" dirty="0">
                <a:solidFill>
                  <a:srgbClr val="561B64"/>
                </a:solidFill>
              </a:rPr>
              <a:t>@</a:t>
            </a:r>
            <a:r>
              <a:rPr lang="es-ES" sz="4800" dirty="0" err="1">
                <a:solidFill>
                  <a:srgbClr val="561B64"/>
                </a:solidFill>
              </a:rPr>
              <a:t>jrsrubio</a:t>
            </a:r>
            <a:endParaRPr lang="es-ES" sz="4800" dirty="0">
              <a:solidFill>
                <a:srgbClr val="561B64"/>
              </a:solidFill>
            </a:endParaRPr>
          </a:p>
        </p:txBody>
      </p:sp>
      <p:pic>
        <p:nvPicPr>
          <p:cNvPr id="8" name="Picture 6" descr="Resultado de imagen de email">
            <a:extLst>
              <a:ext uri="{FF2B5EF4-FFF2-40B4-BE49-F238E27FC236}">
                <a16:creationId xmlns:a16="http://schemas.microsoft.com/office/drawing/2014/main" id="{2E019C8C-0D44-439F-80F5-AFE7DE330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702" y="3248365"/>
            <a:ext cx="865723" cy="866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A3E54B79-6DAC-4B38-B2BB-259D8F5F655D}"/>
              </a:ext>
            </a:extLst>
          </p:cNvPr>
          <p:cNvSpPr/>
          <p:nvPr/>
        </p:nvSpPr>
        <p:spPr>
          <a:xfrm>
            <a:off x="1" y="4665166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4000" dirty="0">
                <a:solidFill>
                  <a:srgbClr val="561B64"/>
                </a:solidFill>
              </a:rPr>
              <a:t>https://github.com/jrsrubio-charlas/NetCoreConfVLC2020</a:t>
            </a:r>
          </a:p>
        </p:txBody>
      </p:sp>
    </p:spTree>
    <p:extLst>
      <p:ext uri="{BB962C8B-B14F-4D97-AF65-F5344CB8AC3E}">
        <p14:creationId xmlns:p14="http://schemas.microsoft.com/office/powerpoint/2010/main" val="19466097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468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info@netcoreconf.com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Resultado de imagen de email">
            <a:extLst>
              <a:ext uri="{FF2B5EF4-FFF2-40B4-BE49-F238E27FC236}">
                <a16:creationId xmlns:a16="http://schemas.microsoft.com/office/drawing/2014/main" id="{E5759BEA-4EFC-48C5-9408-71C7C7B63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019" y="5055481"/>
            <a:ext cx="841496" cy="84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Resultado de imagen de TWITTER">
            <a:extLst>
              <a:ext uri="{FF2B5EF4-FFF2-40B4-BE49-F238E27FC236}">
                <a16:creationId xmlns:a16="http://schemas.microsoft.com/office/drawing/2014/main" id="{F6666B0D-268A-4E52-83A7-32E720ABA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466" y="4045177"/>
            <a:ext cx="1067919" cy="106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3E8902-18CE-42BD-AA07-FB74B5246EAE}"/>
              </a:ext>
            </a:extLst>
          </p:cNvPr>
          <p:cNvSpPr txBox="1">
            <a:spLocks/>
          </p:cNvSpPr>
          <p:nvPr/>
        </p:nvSpPr>
        <p:spPr>
          <a:xfrm>
            <a:off x="1305400" y="1204289"/>
            <a:ext cx="6835299" cy="69187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2667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585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rgbClr val="561B64"/>
                </a:solidFill>
                <a:latin typeface="+mn-lt"/>
                <a:ea typeface="+mn-ea"/>
                <a:cs typeface="+mn-cs"/>
              </a:rPr>
              <a:t>Jose Ramos Sánchez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2C217EE0-BEA3-4A79-8499-90C4AC2F932C}"/>
              </a:ext>
            </a:extLst>
          </p:cNvPr>
          <p:cNvSpPr txBox="1">
            <a:spLocks/>
          </p:cNvSpPr>
          <p:nvPr/>
        </p:nvSpPr>
        <p:spPr>
          <a:xfrm>
            <a:off x="1307314" y="2074261"/>
            <a:ext cx="6482764" cy="181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solidFill>
                <a:srgbClr val="561B64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4000" b="1" dirty="0">
                <a:solidFill>
                  <a:srgbClr val="561B64"/>
                </a:solidFill>
              </a:rPr>
              <a:t>Software Developer Engineer</a:t>
            </a:r>
          </a:p>
          <a:p>
            <a:pPr marL="0" indent="0">
              <a:buFont typeface="Arial" pitchFamily="34" charset="0"/>
              <a:buNone/>
            </a:pPr>
            <a:endParaRPr lang="en-US" sz="4000" b="1" dirty="0">
              <a:solidFill>
                <a:srgbClr val="561B64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4000" b="1" dirty="0">
                <a:solidFill>
                  <a:srgbClr val="561B64"/>
                </a:solidFill>
              </a:rPr>
              <a:t>Plain Concepts Barcelona</a:t>
            </a:r>
          </a:p>
          <a:p>
            <a:endParaRPr lang="en-US" sz="1400" dirty="0">
              <a:solidFill>
                <a:srgbClr val="561B64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677CA81-DF98-44C8-AE5D-E9CD9CA346EC}"/>
              </a:ext>
            </a:extLst>
          </p:cNvPr>
          <p:cNvSpPr txBox="1"/>
          <p:nvPr/>
        </p:nvSpPr>
        <p:spPr>
          <a:xfrm>
            <a:off x="2192357" y="4262003"/>
            <a:ext cx="1831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@</a:t>
            </a:r>
            <a:r>
              <a:rPr lang="es-ES" sz="3200" dirty="0" err="1">
                <a:solidFill>
                  <a:srgbClr val="561B64"/>
                </a:solidFill>
              </a:rPr>
              <a:t>jrsrubio</a:t>
            </a:r>
            <a:endParaRPr lang="es-ES" sz="3200" dirty="0">
              <a:solidFill>
                <a:srgbClr val="561B64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81CBE6F-5499-481C-BB2D-98B44FD602F7}"/>
              </a:ext>
            </a:extLst>
          </p:cNvPr>
          <p:cNvSpPr txBox="1"/>
          <p:nvPr/>
        </p:nvSpPr>
        <p:spPr>
          <a:xfrm>
            <a:off x="2192357" y="5182632"/>
            <a:ext cx="4816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jramos@plainconcepts.com</a:t>
            </a:r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54956CE0-71A5-44A4-9576-6AA2ABB01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About</a:t>
            </a:r>
            <a:r>
              <a:rPr lang="es-ES" dirty="0"/>
              <a:t> me……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CE45067-0BA3-4DC0-8009-1CB9C8773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1355" y="1301825"/>
            <a:ext cx="4111423" cy="4111423"/>
          </a:xfrm>
          <a:prstGeom prst="rect">
            <a:avLst/>
          </a:prstGeom>
        </p:spPr>
      </p:pic>
      <p:sp>
        <p:nvSpPr>
          <p:cNvPr id="12" name="Flecha: hacia la izquierda 11">
            <a:extLst>
              <a:ext uri="{FF2B5EF4-FFF2-40B4-BE49-F238E27FC236}">
                <a16:creationId xmlns:a16="http://schemas.microsoft.com/office/drawing/2014/main" id="{BD25D0ED-B765-49F4-BA70-72B53C503727}"/>
              </a:ext>
            </a:extLst>
          </p:cNvPr>
          <p:cNvSpPr/>
          <p:nvPr/>
        </p:nvSpPr>
        <p:spPr>
          <a:xfrm rot="19507907">
            <a:off x="10895244" y="1581544"/>
            <a:ext cx="1197910" cy="430081"/>
          </a:xfrm>
          <a:prstGeom prst="leftArrow">
            <a:avLst/>
          </a:prstGeom>
          <a:solidFill>
            <a:srgbClr val="561B64"/>
          </a:solidFill>
          <a:ln>
            <a:solidFill>
              <a:srgbClr val="561B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364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Regular HTTP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28B5CADE-1518-4876-9614-888673FC1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86" y="1783596"/>
            <a:ext cx="11871027" cy="329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906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Polling</a:t>
            </a:r>
            <a:endParaRPr lang="es-ES" dirty="0"/>
          </a:p>
        </p:txBody>
      </p:sp>
      <p:pic>
        <p:nvPicPr>
          <p:cNvPr id="4" name="Picture 4" descr="Ajax Polling">
            <a:extLst>
              <a:ext uri="{FF2B5EF4-FFF2-40B4-BE49-F238E27FC236}">
                <a16:creationId xmlns:a16="http://schemas.microsoft.com/office/drawing/2014/main" id="{DE61BDFE-853A-4611-AECF-8A99BAD40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7" y="1239994"/>
            <a:ext cx="8624047" cy="486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795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Long </a:t>
            </a:r>
            <a:r>
              <a:rPr lang="es-ES" dirty="0" err="1"/>
              <a:t>Polling</a:t>
            </a:r>
            <a:endParaRPr lang="es-ES" dirty="0"/>
          </a:p>
        </p:txBody>
      </p:sp>
      <p:pic>
        <p:nvPicPr>
          <p:cNvPr id="4" name="Picture 2" descr="Ajax Long-Polling">
            <a:extLst>
              <a:ext uri="{FF2B5EF4-FFF2-40B4-BE49-F238E27FC236}">
                <a16:creationId xmlns:a16="http://schemas.microsoft.com/office/drawing/2014/main" id="{E355CA97-FF9D-4234-85AB-8C622F5BB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486" y="1237349"/>
            <a:ext cx="8617747" cy="485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1319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Server </a:t>
            </a:r>
            <a:r>
              <a:rPr lang="es-ES" dirty="0" err="1"/>
              <a:t>Sent</a:t>
            </a:r>
            <a:r>
              <a:rPr lang="es-ES" dirty="0"/>
              <a:t> </a:t>
            </a:r>
            <a:r>
              <a:rPr lang="es-ES" dirty="0" err="1"/>
              <a:t>Events</a:t>
            </a:r>
            <a:r>
              <a:rPr lang="es-ES" dirty="0"/>
              <a:t> (SSE) / </a:t>
            </a:r>
            <a:r>
              <a:rPr lang="es-ES" dirty="0" err="1"/>
              <a:t>Eventsource</a:t>
            </a:r>
            <a:endParaRPr lang="es-ES" dirty="0"/>
          </a:p>
        </p:txBody>
      </p:sp>
      <p:pic>
        <p:nvPicPr>
          <p:cNvPr id="4" name="Picture 2" descr="HTML5 SSE">
            <a:extLst>
              <a:ext uri="{FF2B5EF4-FFF2-40B4-BE49-F238E27FC236}">
                <a16:creationId xmlns:a16="http://schemas.microsoft.com/office/drawing/2014/main" id="{1565B19D-3327-4ECB-88DC-FF8C64462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086" y="1228296"/>
            <a:ext cx="8645827" cy="487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511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WebSockets</a:t>
            </a:r>
            <a:endParaRPr lang="es-ES" dirty="0"/>
          </a:p>
        </p:txBody>
      </p:sp>
      <p:pic>
        <p:nvPicPr>
          <p:cNvPr id="6" name="Picture 2" descr="HTML5 WebSockets">
            <a:extLst>
              <a:ext uri="{FF2B5EF4-FFF2-40B4-BE49-F238E27FC236}">
                <a16:creationId xmlns:a16="http://schemas.microsoft.com/office/drawing/2014/main" id="{233E1854-5336-4743-B0E7-17E5A94AC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956" y="1246890"/>
            <a:ext cx="8616253" cy="4858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2562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</a:t>
            </a:r>
            <a:r>
              <a:rPr lang="es-ES" dirty="0" err="1"/>
              <a:t>Signal</a:t>
            </a:r>
            <a:r>
              <a:rPr lang="es-ES" dirty="0"/>
              <a:t> R?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10BD4FC-4AC4-4087-BF04-4C153493B096}"/>
              </a:ext>
            </a:extLst>
          </p:cNvPr>
          <p:cNvSpPr txBox="1"/>
          <p:nvPr/>
        </p:nvSpPr>
        <p:spPr>
          <a:xfrm flipH="1">
            <a:off x="344782" y="1284051"/>
            <a:ext cx="115033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561B64"/>
                </a:solidFill>
              </a:rPr>
              <a:t>Es una librería que nos permite conectar en nuestras aplicaciones, la capa de </a:t>
            </a:r>
            <a:r>
              <a:rPr lang="es-ES" sz="2800" dirty="0" err="1">
                <a:solidFill>
                  <a:srgbClr val="561B64"/>
                </a:solidFill>
              </a:rPr>
              <a:t>backend</a:t>
            </a:r>
            <a:r>
              <a:rPr lang="es-ES" sz="2800" dirty="0">
                <a:solidFill>
                  <a:srgbClr val="561B64"/>
                </a:solidFill>
              </a:rPr>
              <a:t> con el cliente (en ambas direcciones), en tiempo real y sin necesidad de que el cliente realice una petición y sin tener que recargar la pantalla.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BFB09D-66D5-4E71-BF66-EE05DC4884B8}"/>
              </a:ext>
            </a:extLst>
          </p:cNvPr>
          <p:cNvSpPr txBox="1"/>
          <p:nvPr/>
        </p:nvSpPr>
        <p:spPr>
          <a:xfrm>
            <a:off x="6104965" y="4879094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rgbClr val="561B64"/>
                </a:solidFill>
              </a:rPr>
              <a:t>WebSockets</a:t>
            </a:r>
            <a:endParaRPr lang="es-ES" sz="3200" dirty="0">
              <a:solidFill>
                <a:srgbClr val="561B64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9C6BF29-753B-4599-9BA5-D1B802C9E38D}"/>
              </a:ext>
            </a:extLst>
          </p:cNvPr>
          <p:cNvSpPr txBox="1"/>
          <p:nvPr/>
        </p:nvSpPr>
        <p:spPr>
          <a:xfrm>
            <a:off x="6105940" y="4151589"/>
            <a:ext cx="5019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Server </a:t>
            </a:r>
            <a:r>
              <a:rPr lang="es-ES" sz="3200" dirty="0" err="1">
                <a:solidFill>
                  <a:srgbClr val="561B64"/>
                </a:solidFill>
              </a:rPr>
              <a:t>Sent</a:t>
            </a:r>
            <a:r>
              <a:rPr lang="es-ES" sz="3200" dirty="0">
                <a:solidFill>
                  <a:srgbClr val="561B64"/>
                </a:solidFill>
              </a:rPr>
              <a:t> </a:t>
            </a:r>
            <a:r>
              <a:rPr lang="es-ES" sz="3200" dirty="0" err="1">
                <a:solidFill>
                  <a:srgbClr val="561B64"/>
                </a:solidFill>
              </a:rPr>
              <a:t>Events</a:t>
            </a:r>
            <a:r>
              <a:rPr lang="es-ES" sz="3200" dirty="0">
                <a:solidFill>
                  <a:srgbClr val="561B64"/>
                </a:solidFill>
              </a:rPr>
              <a:t> (SSE)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8F2D4C4-1BA5-40A5-8B96-C8AC0F16609B}"/>
              </a:ext>
            </a:extLst>
          </p:cNvPr>
          <p:cNvSpPr txBox="1"/>
          <p:nvPr/>
        </p:nvSpPr>
        <p:spPr>
          <a:xfrm>
            <a:off x="6104965" y="3437965"/>
            <a:ext cx="3970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rgbClr val="561B64"/>
                </a:solidFill>
              </a:rPr>
              <a:t>Long </a:t>
            </a:r>
            <a:r>
              <a:rPr lang="es-ES" sz="3200" dirty="0" err="1">
                <a:solidFill>
                  <a:srgbClr val="561B64"/>
                </a:solidFill>
              </a:rPr>
              <a:t>Polling</a:t>
            </a:r>
            <a:endParaRPr lang="es-ES" sz="3200" dirty="0">
              <a:solidFill>
                <a:srgbClr val="561B64"/>
              </a:solidFill>
            </a:endParaRPr>
          </a:p>
        </p:txBody>
      </p:sp>
      <p:pic>
        <p:nvPicPr>
          <p:cNvPr id="10" name="Picture 8" descr="Resultado de imagen de lord of the rings ring">
            <a:extLst>
              <a:ext uri="{FF2B5EF4-FFF2-40B4-BE49-F238E27FC236}">
                <a16:creationId xmlns:a16="http://schemas.microsoft.com/office/drawing/2014/main" id="{1C0A712B-D94B-4843-B5ED-859E7B6E1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91" y="3061392"/>
            <a:ext cx="3691719" cy="319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73BCD11-9AD0-4B7D-A658-A83B7066226F}"/>
              </a:ext>
            </a:extLst>
          </p:cNvPr>
          <p:cNvSpPr txBox="1"/>
          <p:nvPr/>
        </p:nvSpPr>
        <p:spPr>
          <a:xfrm flipH="1">
            <a:off x="343139" y="4160594"/>
            <a:ext cx="4386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rgbClr val="561B64"/>
                </a:solidFill>
              </a:rPr>
              <a:t>¿Pero qué tecnología usa?</a:t>
            </a:r>
          </a:p>
        </p:txBody>
      </p:sp>
    </p:spTree>
    <p:extLst>
      <p:ext uri="{BB962C8B-B14F-4D97-AF65-F5344CB8AC3E}">
        <p14:creationId xmlns:p14="http://schemas.microsoft.com/office/powerpoint/2010/main" val="238987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1" grpId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8526</TotalTime>
  <Words>1032</Words>
  <Application>Microsoft Office PowerPoint</Application>
  <PresentationFormat>Panorámica</PresentationFormat>
  <Paragraphs>158</Paragraphs>
  <Slides>23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Helvetica</vt:lpstr>
      <vt:lpstr>Segoe UI</vt:lpstr>
      <vt:lpstr>Tema de Office</vt:lpstr>
      <vt:lpstr>Presentación de PowerPoint</vt:lpstr>
      <vt:lpstr>Sponsors</vt:lpstr>
      <vt:lpstr>About me……</vt:lpstr>
      <vt:lpstr>Regular HTTP</vt:lpstr>
      <vt:lpstr>Polling</vt:lpstr>
      <vt:lpstr>Long Polling</vt:lpstr>
      <vt:lpstr>Server Sent Events (SSE) / Eventsource</vt:lpstr>
      <vt:lpstr>WebSockets</vt:lpstr>
      <vt:lpstr>¿Qué es Signal R?</vt:lpstr>
      <vt:lpstr>¿Cómo funciona Signal R?</vt:lpstr>
      <vt:lpstr>Presentación de PowerPoint</vt:lpstr>
      <vt:lpstr>¿Qué nos aporta usar Azure Signal R?</vt:lpstr>
      <vt:lpstr>Backplanes</vt:lpstr>
      <vt:lpstr>Signal R  Azure Signal R</vt:lpstr>
      <vt:lpstr>Signal R  Azure Signal R</vt:lpstr>
      <vt:lpstr>Presentación de PowerPoint</vt:lpstr>
      <vt:lpstr>Azure Functions y Azure Signal R</vt:lpstr>
      <vt:lpstr>Azure Functions</vt:lpstr>
      <vt:lpstr>Escenario de ejemplo</vt:lpstr>
      <vt:lpstr>Presentación de PowerPoint</vt:lpstr>
      <vt:lpstr>Presentación de PowerPoint</vt:lpstr>
      <vt:lpstr>Sponsors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Sánchez</dc:creator>
  <cp:lastModifiedBy>José Ramos Sánchez</cp:lastModifiedBy>
  <cp:revision>40</cp:revision>
  <dcterms:created xsi:type="dcterms:W3CDTF">2018-11-16T16:29:33Z</dcterms:created>
  <dcterms:modified xsi:type="dcterms:W3CDTF">2020-03-01T11:16:01Z</dcterms:modified>
</cp:coreProperties>
</file>

<file path=docProps/thumbnail.jpeg>
</file>